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4" r:id="rId4"/>
    <p:sldId id="265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28.10.2020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539552" y="2132856"/>
            <a:ext cx="7772400" cy="1470025"/>
          </a:xfrm>
          <a:solidFill>
            <a:schemeClr val="accent6">
              <a:lumMod val="40000"/>
              <a:lumOff val="60000"/>
            </a:schemeClr>
          </a:solidFill>
          <a:ln w="76200">
            <a:solidFill>
              <a:schemeClr val="tx1"/>
            </a:solidFill>
          </a:ln>
        </p:spPr>
        <p:txBody>
          <a:bodyPr/>
          <a:lstStyle/>
          <a:p>
            <a:r>
              <a:rPr lang="cs-CZ" dirty="0"/>
              <a:t>Charakteristika</a:t>
            </a:r>
          </a:p>
        </p:txBody>
      </p:sp>
    </p:spTree>
    <p:extLst>
      <p:ext uri="{BB962C8B-B14F-4D97-AF65-F5344CB8AC3E}">
        <p14:creationId xmlns:p14="http://schemas.microsoft.com/office/powerpoint/2010/main" val="520182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Autofit/>
          </a:bodyPr>
          <a:lstStyle/>
          <a:p>
            <a:r>
              <a:rPr lang="cs-CZ" sz="3600" b="1" u="sng" dirty="0"/>
              <a:t>Charakteristika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832648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sz="4000" dirty="0"/>
              <a:t>slohový útvar, který zachycuje povahu člověka, vlastnosti, </a:t>
            </a:r>
          </a:p>
          <a:p>
            <a:pPr marL="0" indent="0">
              <a:buNone/>
            </a:pPr>
            <a:r>
              <a:rPr lang="cs-CZ" sz="4000" dirty="0"/>
              <a:t>    zájmy, schopnosti, vztah k lidem, vztah k práci</a:t>
            </a:r>
          </a:p>
          <a:p>
            <a:r>
              <a:rPr lang="cs-CZ" sz="4000" dirty="0"/>
              <a:t>všímá si vnějších znaků, tj. stáří, postavy, obličeje, vlasů a jiných typických znaků, ale i způsobu chůze, stylu oblékání, řeči aj.</a:t>
            </a:r>
          </a:p>
          <a:p>
            <a:r>
              <a:rPr lang="cs-CZ" sz="4000" dirty="0"/>
              <a:t>má být přesný, postupně uspořádaný</a:t>
            </a:r>
          </a:p>
          <a:p>
            <a:r>
              <a:rPr lang="cs-CZ" sz="4000" dirty="0"/>
              <a:t>začíná celkovým vzhledem, pak přechází k jednotlivostem</a:t>
            </a:r>
          </a:p>
          <a:p>
            <a:r>
              <a:rPr lang="cs-CZ" sz="4000" dirty="0"/>
              <a:t>postupuje se od nápadných znaků k méně nápadným </a:t>
            </a:r>
          </a:p>
          <a:p>
            <a:r>
              <a:rPr lang="cs-CZ" sz="4000" dirty="0"/>
              <a:t>podle vnějšího popisu lze částečně usuzovat i na povahu a zvyky, např. podle toho, jak se tváří, pohybuje, jak se obléká apod.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3196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559532D0-8FFA-409A-8EEA-16DCE6400E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936103"/>
          </a:xfrm>
        </p:spPr>
        <p:txBody>
          <a:bodyPr>
            <a:noAutofit/>
          </a:bodyPr>
          <a:lstStyle/>
          <a:p>
            <a:pPr marL="0" indent="0"/>
            <a:r>
              <a:rPr lang="cs-CZ" sz="3600" b="1" u="sng" dirty="0"/>
              <a:t>Charakteristika vnější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611560" y="980728"/>
            <a:ext cx="7992888" cy="5616624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 lnSpcReduction="10000"/>
          </a:bodyPr>
          <a:lstStyle/>
          <a:p>
            <a:endParaRPr lang="cs-CZ" dirty="0">
              <a:solidFill>
                <a:prstClr val="black"/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popisuje vzhled osoby (jak osoba vypadá)</a:t>
            </a:r>
          </a:p>
          <a:p>
            <a:r>
              <a:rPr lang="cs-CZ" dirty="0">
                <a:solidFill>
                  <a:schemeClr val="tx1"/>
                </a:solidFill>
              </a:rPr>
              <a:t>POHLAVÍ, VĚK – </a:t>
            </a:r>
          </a:p>
          <a:p>
            <a:r>
              <a:rPr lang="cs-CZ" dirty="0">
                <a:solidFill>
                  <a:schemeClr val="tx1"/>
                </a:solidFill>
              </a:rPr>
              <a:t>OBLIČEJ –</a:t>
            </a:r>
          </a:p>
          <a:p>
            <a:r>
              <a:rPr lang="cs-CZ" dirty="0">
                <a:solidFill>
                  <a:schemeClr val="tx1"/>
                </a:solidFill>
              </a:rPr>
              <a:t>PLEŤ –</a:t>
            </a:r>
          </a:p>
          <a:p>
            <a:r>
              <a:rPr lang="cs-CZ" dirty="0">
                <a:solidFill>
                  <a:schemeClr val="tx1"/>
                </a:solidFill>
              </a:rPr>
              <a:t>VLASY –</a:t>
            </a:r>
          </a:p>
          <a:p>
            <a:r>
              <a:rPr lang="cs-CZ" dirty="0">
                <a:solidFill>
                  <a:schemeClr val="tx1"/>
                </a:solidFill>
              </a:rPr>
              <a:t>OČI –</a:t>
            </a:r>
          </a:p>
          <a:p>
            <a:r>
              <a:rPr lang="cs-CZ" dirty="0">
                <a:solidFill>
                  <a:schemeClr val="tx1"/>
                </a:solidFill>
              </a:rPr>
              <a:t>NOS – </a:t>
            </a:r>
          </a:p>
          <a:p>
            <a:r>
              <a:rPr lang="cs-CZ" dirty="0">
                <a:solidFill>
                  <a:schemeClr val="tx1"/>
                </a:solidFill>
              </a:rPr>
              <a:t>ÚSTA –</a:t>
            </a:r>
          </a:p>
          <a:p>
            <a:r>
              <a:rPr lang="cs-CZ" dirty="0">
                <a:solidFill>
                  <a:schemeClr val="tx1"/>
                </a:solidFill>
              </a:rPr>
              <a:t>ÚSMĚV – </a:t>
            </a:r>
          </a:p>
          <a:p>
            <a:endParaRPr lang="cs-CZ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361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8EF4014-F9CA-451F-A7D8-5AE2BAAA17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1584175"/>
          </a:xfrm>
        </p:spPr>
        <p:txBody>
          <a:bodyPr/>
          <a:lstStyle/>
          <a:p>
            <a:r>
              <a:rPr lang="cs-CZ" sz="3600" b="1" u="sng" dirty="0"/>
              <a:t>Charakteristika vnitřní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467544" y="1268760"/>
            <a:ext cx="8280920" cy="4968552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u="sng" dirty="0">
                <a:solidFill>
                  <a:schemeClr val="tx1"/>
                </a:solidFill>
              </a:rPr>
              <a:t>Příklady vlastností: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dirty="0">
                <a:solidFill>
                  <a:schemeClr val="tx1"/>
                </a:solidFill>
              </a:rPr>
              <a:t>- vztah k lidem </a:t>
            </a:r>
            <a:r>
              <a:rPr lang="cs-CZ" sz="2800" dirty="0">
                <a:solidFill>
                  <a:schemeClr val="tx1"/>
                </a:solidFill>
              </a:rPr>
              <a:t>– přátelský, oblíbený, bezohledný,   protivný, čestný, nesmělý, pokrytecký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dirty="0">
                <a:solidFill>
                  <a:schemeClr val="tx1"/>
                </a:solidFill>
              </a:rPr>
              <a:t>- vztah k práci </a:t>
            </a:r>
            <a:r>
              <a:rPr lang="cs-CZ" sz="2800" dirty="0">
                <a:solidFill>
                  <a:schemeClr val="tx1"/>
                </a:solidFill>
              </a:rPr>
              <a:t>– pracovitý, snaživý, šikovný, líný, lajdácký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dirty="0">
                <a:solidFill>
                  <a:schemeClr val="tx1"/>
                </a:solidFill>
              </a:rPr>
              <a:t>- zájmy a schopnosti </a:t>
            </a:r>
            <a:r>
              <a:rPr lang="cs-CZ" sz="2800" dirty="0">
                <a:solidFill>
                  <a:schemeClr val="tx1"/>
                </a:solidFill>
              </a:rPr>
              <a:t>– o co se zajímá (sport, hudba), prospěch ve škole, výsledky v práci</a:t>
            </a:r>
          </a:p>
          <a:p>
            <a:pPr algn="l"/>
            <a:r>
              <a:rPr lang="cs-CZ" sz="2800" dirty="0">
                <a:solidFill>
                  <a:schemeClr val="tx1"/>
                </a:solidFill>
              </a:rPr>
              <a:t> </a:t>
            </a:r>
            <a:r>
              <a:rPr lang="cs-CZ" sz="2800" b="1" dirty="0">
                <a:solidFill>
                  <a:schemeClr val="tx1"/>
                </a:solidFill>
              </a:rPr>
              <a:t>- další vlastnosti </a:t>
            </a:r>
            <a:r>
              <a:rPr lang="cs-CZ" sz="2800" dirty="0">
                <a:solidFill>
                  <a:schemeClr val="tx1"/>
                </a:solidFill>
              </a:rPr>
              <a:t>– statečný, bojácný, výřečný, chytrý</a:t>
            </a:r>
          </a:p>
          <a:p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930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,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u="sng" dirty="0"/>
              <a:t>Charakteristika přímá </a:t>
            </a:r>
          </a:p>
          <a:p>
            <a:r>
              <a:rPr lang="cs-CZ" dirty="0"/>
              <a:t>vlastnosti pojmenujeme   přímo (přídavnými a </a:t>
            </a:r>
          </a:p>
          <a:p>
            <a:pPr marL="0" indent="0">
              <a:buNone/>
            </a:pPr>
            <a:r>
              <a:rPr lang="cs-CZ" dirty="0"/>
              <a:t>    podstatnými jmény)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sz="3600" dirty="0">
                <a:latin typeface="Brush Script MT" panose="03060802040406070304" pitchFamily="66" charset="0"/>
              </a:rPr>
              <a:t>Honza je ze všeho vystrašený.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b="1" u="sng" dirty="0"/>
              <a:t>Charakteristika nepřímá </a:t>
            </a:r>
          </a:p>
          <a:p>
            <a:r>
              <a:rPr lang="cs-CZ" dirty="0"/>
              <a:t>popisem jednání a chování (slovesy)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sz="3600" dirty="0">
                <a:latin typeface="Brush Script MT" panose="03060802040406070304" pitchFamily="66" charset="0"/>
              </a:rPr>
              <a:t>Myslí jen na sebe.</a:t>
            </a:r>
          </a:p>
        </p:txBody>
      </p:sp>
    </p:spTree>
    <p:extLst>
      <p:ext uri="{BB962C8B-B14F-4D97-AF65-F5344CB8AC3E}">
        <p14:creationId xmlns:p14="http://schemas.microsoft.com/office/powerpoint/2010/main" val="595542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DA80B6C-81B9-496C-B675-4821C85E4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936103"/>
          </a:xfrm>
        </p:spPr>
        <p:txBody>
          <a:bodyPr/>
          <a:lstStyle/>
          <a:p>
            <a:r>
              <a:rPr lang="cs-CZ" b="1" u="sng" dirty="0"/>
              <a:t>Jazykové prostředky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395536" y="1340768"/>
            <a:ext cx="8352928" cy="504056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endParaRPr lang="cs-CZ" dirty="0">
              <a:solidFill>
                <a:schemeClr val="tx1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výstižná přídavná a podstatná jména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plnovýznamová slovesa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přirovnání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slova citově zabarvená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přísloví, rčení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dirty="0">
                <a:solidFill>
                  <a:schemeClr val="tx1"/>
                </a:solidFill>
              </a:rPr>
              <a:t>synonyma, antonyma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95377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8EF4014-F9CA-451F-A7D8-5AE2BAAA17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504055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Osnova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467544" y="836712"/>
            <a:ext cx="8280920" cy="5904656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algn="l"/>
            <a:r>
              <a:rPr lang="cs-CZ" sz="3400" b="1" dirty="0">
                <a:solidFill>
                  <a:schemeClr val="tx1"/>
                </a:solidFill>
              </a:rPr>
              <a:t>I.  Úvod </a:t>
            </a:r>
            <a:r>
              <a:rPr lang="cs-CZ" sz="3400" dirty="0">
                <a:solidFill>
                  <a:schemeClr val="tx1"/>
                </a:solidFill>
              </a:rPr>
              <a:t>- seznámení s charakterizovanou osobou (jméno, popř.</a:t>
            </a:r>
          </a:p>
          <a:p>
            <a:pPr algn="l"/>
            <a:r>
              <a:rPr lang="cs-CZ" sz="3400" dirty="0">
                <a:solidFill>
                  <a:schemeClr val="tx1"/>
                </a:solidFill>
              </a:rPr>
              <a:t>                  přezdívka, náš vztah k ní, stáří, celkový zevnějšek, </a:t>
            </a:r>
          </a:p>
          <a:p>
            <a:pPr algn="l"/>
            <a:r>
              <a:rPr lang="cs-CZ" sz="3400" dirty="0">
                <a:solidFill>
                  <a:schemeClr val="tx1"/>
                </a:solidFill>
              </a:rPr>
              <a:t>                  zaměstnání</a:t>
            </a:r>
          </a:p>
          <a:p>
            <a:pPr algn="l"/>
            <a:endParaRPr lang="cs-CZ" sz="3400" dirty="0">
              <a:solidFill>
                <a:schemeClr val="tx1"/>
              </a:solidFill>
            </a:endParaRPr>
          </a:p>
          <a:p>
            <a:pPr algn="l"/>
            <a:r>
              <a:rPr lang="cs-CZ" sz="3400" b="1" dirty="0">
                <a:solidFill>
                  <a:schemeClr val="tx1"/>
                </a:solidFill>
              </a:rPr>
              <a:t>II. Stať  </a:t>
            </a:r>
            <a:r>
              <a:rPr lang="cs-CZ" sz="3400" dirty="0">
                <a:solidFill>
                  <a:schemeClr val="tx1"/>
                </a:solidFill>
              </a:rPr>
              <a:t>- obsahuje vnější i vnitřní popis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400" dirty="0">
                <a:solidFill>
                  <a:schemeClr val="tx1"/>
                </a:solidFill>
              </a:rPr>
              <a:t> jak osoba vypadá</a:t>
            </a:r>
          </a:p>
          <a:p>
            <a:pPr marL="514350" indent="-514350" algn="l">
              <a:buFont typeface="Arial" panose="020B0604020202020204" pitchFamily="34" charset="0"/>
              <a:buChar char="•"/>
            </a:pPr>
            <a:r>
              <a:rPr lang="cs-CZ" sz="3400" dirty="0">
                <a:solidFill>
                  <a:schemeClr val="tx1"/>
                </a:solidFill>
              </a:rPr>
              <a:t>povahové rysy (kladné i záporné)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400" dirty="0">
                <a:solidFill>
                  <a:schemeClr val="tx1"/>
                </a:solidFill>
              </a:rPr>
              <a:t>vnější projevy povahy (výraz obličeje, gesta, způsob řeči, chůze)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400" dirty="0">
                <a:solidFill>
                  <a:schemeClr val="tx1"/>
                </a:solidFill>
              </a:rPr>
              <a:t>vztah k lidem, způsob jednání s lidmi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400" dirty="0">
                <a:solidFill>
                  <a:schemeClr val="tx1"/>
                </a:solidFill>
              </a:rPr>
              <a:t>vztah k práci, přírodě, prostředí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400" dirty="0">
                <a:solidFill>
                  <a:schemeClr val="tx1"/>
                </a:solidFill>
              </a:rPr>
              <a:t>temperament, nadání, schopnosti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cs-CZ" sz="3400" dirty="0">
                <a:solidFill>
                  <a:schemeClr val="tx1"/>
                </a:solidFill>
              </a:rPr>
              <a:t>vztah k sobě, zájmy</a:t>
            </a:r>
          </a:p>
          <a:p>
            <a:pPr algn="l"/>
            <a:endParaRPr lang="cs-CZ" sz="3400" dirty="0">
              <a:solidFill>
                <a:schemeClr val="tx1"/>
              </a:solidFill>
            </a:endParaRPr>
          </a:p>
          <a:p>
            <a:pPr algn="l"/>
            <a:r>
              <a:rPr lang="cs-CZ" sz="3400" b="1" dirty="0">
                <a:solidFill>
                  <a:schemeClr val="tx1"/>
                </a:solidFill>
              </a:rPr>
              <a:t>III. Závěr </a:t>
            </a:r>
            <a:r>
              <a:rPr lang="cs-CZ" sz="3400" dirty="0">
                <a:solidFill>
                  <a:schemeClr val="tx1"/>
                </a:solidFill>
              </a:rPr>
              <a:t>- zobecnění, shrnutí, např. proč osobu popisujeme, v</a:t>
            </a:r>
          </a:p>
          <a:p>
            <a:pPr algn="l"/>
            <a:r>
              <a:rPr lang="cs-CZ" sz="3400" dirty="0">
                <a:solidFill>
                  <a:schemeClr val="tx1"/>
                </a:solidFill>
              </a:rPr>
              <a:t>      čem je pro nás vzorem, co kritizujeme, doporučujeme</a:t>
            </a:r>
          </a:p>
        </p:txBody>
      </p:sp>
    </p:spTree>
    <p:extLst>
      <p:ext uri="{BB962C8B-B14F-4D97-AF65-F5344CB8AC3E}">
        <p14:creationId xmlns:p14="http://schemas.microsoft.com/office/powerpoint/2010/main" val="333676391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376</Words>
  <Application>Microsoft Office PowerPoint</Application>
  <PresentationFormat>Předvádění na obrazovce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Brush Script MT</vt:lpstr>
      <vt:lpstr>Calibri</vt:lpstr>
      <vt:lpstr>Motiv sady Office</vt:lpstr>
      <vt:lpstr>Charakteristika</vt:lpstr>
      <vt:lpstr>Charakteristika</vt:lpstr>
      <vt:lpstr>Charakteristika vnější</vt:lpstr>
      <vt:lpstr>Charakteristika vnitřní </vt:lpstr>
      <vt:lpstr>,</vt:lpstr>
      <vt:lpstr>Jazykové prostředky</vt:lpstr>
      <vt:lpstr>Osnova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Škola</dc:creator>
  <cp:lastModifiedBy>Světluše Pospíšilová</cp:lastModifiedBy>
  <cp:revision>24</cp:revision>
  <dcterms:created xsi:type="dcterms:W3CDTF">2014-01-11T15:40:47Z</dcterms:created>
  <dcterms:modified xsi:type="dcterms:W3CDTF">2020-10-28T08:37:02Z</dcterms:modified>
</cp:coreProperties>
</file>